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7" r:id="rId5"/>
    <p:sldId id="285" r:id="rId6"/>
    <p:sldId id="288" r:id="rId7"/>
    <p:sldId id="289" r:id="rId8"/>
    <p:sldId id="286" r:id="rId9"/>
    <p:sldId id="287" r:id="rId10"/>
    <p:sldId id="290" r:id="rId11"/>
    <p:sldId id="292" r:id="rId12"/>
    <p:sldId id="291" r:id="rId13"/>
    <p:sldId id="275" r:id="rId14"/>
    <p:sldId id="274" r:id="rId15"/>
  </p:sldIdLst>
  <p:sldSz cx="12188825" cy="6858000"/>
  <p:notesSz cx="6858000" cy="9144000"/>
  <p:defaultTextStyle>
    <a:defPPr rtl="0">
      <a:defRPr lang="ru-RU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2" autoAdjust="0"/>
    <p:restoredTop sz="94709" autoAdjust="0"/>
  </p:normalViewPr>
  <p:slideViewPr>
    <p:cSldViewPr>
      <p:cViewPr varScale="1">
        <p:scale>
          <a:sx n="91" d="100"/>
          <a:sy n="91" d="100"/>
        </p:scale>
        <p:origin x="486" y="9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3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79429053-DC2A-4342-ADD4-2FD729D91E2C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Щелкните, чтобы изменить стили текста образца слайда</a:t>
            </a:r>
          </a:p>
          <a:p>
            <a:pPr lvl="1" rtl="0"/>
            <a:r>
              <a:t>Второй уровень</a:t>
            </a:r>
          </a:p>
          <a:p>
            <a:pPr lvl="2" rtl="0"/>
            <a:r>
              <a:t>Третий уровень</a:t>
            </a:r>
          </a:p>
          <a:p>
            <a:pPr lvl="3" rtl="0"/>
            <a:r>
              <a:t>Четвертый уровень</a:t>
            </a:r>
          </a:p>
          <a:p>
            <a:pPr lvl="4" rtl="0"/>
            <a:r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3EBA5BD7-F043-4D1B-AA17-CD412FC534DE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n-US" smtClean="0"/>
              <a:pPr rtl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157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диагонали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Прямая соединительная линия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Прямая соединительная линия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Прямая соединительная линия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линии снизу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Полилиния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0" name="Полилиния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1" name="Полилиния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smtClean="0"/>
              <a:t>Образец подзаголовка</a:t>
            </a:r>
            <a:endParaRPr/>
          </a:p>
        </p:txBody>
      </p:sp>
      <p:sp>
        <p:nvSpPr>
          <p:cNvPr id="22" name="Дата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23" name="Нижний колонтитул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24" name="Номер слайда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диагонали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Прямая соединительная линия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Прямая соединительная линия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5" name="Замещающий текст 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назв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4" name="Замещающий текст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4" name="Замещающий текст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ru-RU" smtClean="0"/>
              <a:t>Вставка рисунка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линии слева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Полилиния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1" name="Полилиния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4" name="Полилиния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ru"/>
              <a:t>Стиль образца заголовка</a:t>
            </a:r>
            <a:endParaRPr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ru"/>
              <a:t>Образец текста</a:t>
            </a:r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65124" y="0"/>
            <a:ext cx="11738015" cy="4000480"/>
          </a:xfrm>
        </p:spPr>
        <p:txBody>
          <a:bodyPr rtlCol="0">
            <a:normAutofit fontScale="90000"/>
          </a:bodyPr>
          <a:lstStyle/>
          <a:p>
            <a:pPr algn="ctr"/>
            <a:r>
              <a:rPr lang="ru-RU" sz="2700" dirty="0" smtClean="0"/>
              <a:t>Муниципальное автономное общеобразовательное учреждение «Гимназия №115» </a:t>
            </a:r>
            <a:br>
              <a:rPr lang="ru-RU" sz="2700" dirty="0" smtClean="0"/>
            </a:br>
            <a:r>
              <a:rPr lang="ru-RU" sz="2700" dirty="0" smtClean="0"/>
              <a:t>ГО г.Уфа Республики Башкортостан</a:t>
            </a:r>
            <a:br>
              <a:rPr lang="ru-RU" sz="2700" dirty="0" smtClean="0"/>
            </a:br>
            <a:r>
              <a:rPr lang="ru-RU" sz="2700" dirty="0" smtClean="0"/>
              <a:t/>
            </a:r>
            <a:br>
              <a:rPr lang="ru-RU" sz="2700" dirty="0" smtClean="0"/>
            </a:br>
            <a:r>
              <a:rPr lang="ru-RU" sz="2700" dirty="0" smtClean="0"/>
              <a:t/>
            </a:r>
            <a:br>
              <a:rPr lang="ru-RU" sz="2700" dirty="0" smtClean="0"/>
            </a:br>
            <a:r>
              <a:rPr lang="ru" sz="3600" b="1" dirty="0" smtClean="0">
                <a:solidFill>
                  <a:schemeClr val="accent1"/>
                </a:solidFill>
              </a:rPr>
              <a:t>Научно-исследовательская работа</a:t>
            </a:r>
            <a:r>
              <a:rPr lang="ru" dirty="0" smtClean="0"/>
              <a:t/>
            </a:r>
            <a:br>
              <a:rPr lang="ru" dirty="0" smtClean="0"/>
            </a:br>
            <a:r>
              <a:rPr lang="ru" dirty="0" smtClean="0"/>
              <a:t>«</a:t>
            </a:r>
            <a:r>
              <a:rPr lang="ru-RU" i="1" dirty="0" smtClean="0"/>
              <a:t>Электромобиль с интеллектуальной системой автопилота на основе </a:t>
            </a:r>
            <a:r>
              <a:rPr lang="ru-RU" i="1" dirty="0" err="1" smtClean="0"/>
              <a:t>свёрточных</a:t>
            </a:r>
            <a:r>
              <a:rPr lang="ru-RU" i="1" dirty="0" smtClean="0"/>
              <a:t> нейронных сетей</a:t>
            </a:r>
            <a:r>
              <a:rPr lang="ru-RU" dirty="0" smtClean="0"/>
              <a:t>»</a:t>
            </a:r>
            <a:endParaRPr lang="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5094280" y="4608996"/>
            <a:ext cx="691047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Выполнили:</a:t>
            </a:r>
          </a:p>
          <a:p>
            <a:pPr algn="r"/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Ученики 11 «А» класса МАОУ «Гимназия №115»</a:t>
            </a: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Бадретдинов Тимур, </a:t>
            </a:r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ru-RU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Бахтигариев</a:t>
            </a:r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Роберт</a:t>
            </a:r>
            <a:endParaRPr lang="en-US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ru-RU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Руководитель: </a:t>
            </a:r>
            <a:r>
              <a:rPr lang="ru-RU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Петов</a:t>
            </a:r>
            <a:r>
              <a:rPr lang="ru-RU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Олег </a:t>
            </a:r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Владимирович</a:t>
            </a:r>
            <a:endParaRPr lang="ru-RU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r"/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r"/>
            <a:endParaRPr lang="ru-RU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ru-RU" sz="5400" dirty="0" smtClean="0">
                <a:solidFill>
                  <a:schemeClr val="accent1"/>
                </a:solidFill>
              </a:rPr>
              <a:t>Заключение и планы</a:t>
            </a:r>
            <a:endParaRPr lang="ru-RU" sz="5400" dirty="0">
              <a:solidFill>
                <a:schemeClr val="accent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18883" y="1500174"/>
            <a:ext cx="9484041" cy="4786346"/>
          </a:xfrm>
        </p:spPr>
        <p:txBody>
          <a:bodyPr rtlCol="0">
            <a:normAutofit fontScale="62500" lnSpcReduction="20000"/>
          </a:bodyPr>
          <a:lstStyle/>
          <a:p>
            <a:pPr>
              <a:buNone/>
            </a:pPr>
            <a:r>
              <a:rPr lang="ru" dirty="0" smtClean="0"/>
              <a:t>В ходе исследовательской работы </a:t>
            </a:r>
            <a:r>
              <a:rPr lang="ru" dirty="0" smtClean="0"/>
              <a:t>были реализованы многие из поставленных ранее задач и сделаны важные выводы относительно работы с электроникой.</a:t>
            </a:r>
            <a:r>
              <a:rPr lang="ru" dirty="0" smtClean="0"/>
              <a:t/>
            </a:r>
            <a:br>
              <a:rPr lang="ru" dirty="0" smtClean="0"/>
            </a:br>
            <a:endParaRPr lang="ru" dirty="0"/>
          </a:p>
          <a:p>
            <a:pPr>
              <a:buNone/>
            </a:pPr>
            <a:r>
              <a:rPr lang="ru" sz="3100" b="1" dirty="0" smtClean="0"/>
              <a:t>Для дальнейшего </a:t>
            </a:r>
            <a:r>
              <a:rPr lang="ru" sz="3100" b="1" dirty="0" smtClean="0"/>
              <a:t>совершенствования электромобиля </a:t>
            </a:r>
            <a:r>
              <a:rPr lang="ru" sz="3100" b="1" dirty="0" smtClean="0"/>
              <a:t>необходимо:</a:t>
            </a:r>
          </a:p>
          <a:p>
            <a:r>
              <a:rPr lang="ru" dirty="0" smtClean="0"/>
              <a:t>Добавить рекуператор для накопления энергии на ходу</a:t>
            </a:r>
          </a:p>
          <a:p>
            <a:r>
              <a:rPr lang="ru" dirty="0" smtClean="0"/>
              <a:t>Улучшить систему автопилота</a:t>
            </a:r>
          </a:p>
          <a:p>
            <a:r>
              <a:rPr lang="ru" dirty="0" smtClean="0"/>
              <a:t>Внедрить ультразвуковые датчики расстояния</a:t>
            </a:r>
          </a:p>
          <a:p>
            <a:r>
              <a:rPr lang="ru" dirty="0" smtClean="0"/>
              <a:t>Сделать собственный электродвигатель</a:t>
            </a:r>
          </a:p>
          <a:p>
            <a:r>
              <a:rPr lang="ru" dirty="0" smtClean="0"/>
              <a:t>Беспроводная зарядка</a:t>
            </a:r>
          </a:p>
          <a:p>
            <a:r>
              <a:rPr lang="ru-RU" dirty="0" smtClean="0"/>
              <a:t>Р</a:t>
            </a:r>
            <a:r>
              <a:rPr lang="ru" dirty="0" smtClean="0"/>
              <a:t>еализовать удалённый запуск через сайт</a:t>
            </a:r>
          </a:p>
          <a:p>
            <a:r>
              <a:rPr lang="ru" dirty="0" smtClean="0"/>
              <a:t>Установить солнечные панели</a:t>
            </a:r>
          </a:p>
          <a:p>
            <a:r>
              <a:rPr lang="ru" dirty="0" smtClean="0"/>
              <a:t>Сделать корпус</a:t>
            </a:r>
          </a:p>
          <a:p>
            <a:r>
              <a:rPr lang="ru" dirty="0" smtClean="0"/>
              <a:t>Сделать защиту от переплюсовки и полного разряда аккумуляторов</a:t>
            </a:r>
          </a:p>
          <a:p>
            <a:endParaRPr lang="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918948" y="5229200"/>
            <a:ext cx="660436" cy="9430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91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9504" y="2000240"/>
            <a:ext cx="10360501" cy="2074243"/>
          </a:xfrm>
        </p:spPr>
        <p:txBody>
          <a:bodyPr>
            <a:normAutofit/>
          </a:bodyPr>
          <a:lstStyle/>
          <a:p>
            <a:r>
              <a:rPr lang="ru-RU" sz="6900" dirty="0" smtClean="0">
                <a:solidFill>
                  <a:schemeClr val="accent1"/>
                </a:solidFill>
              </a:rPr>
              <a:t>Спасибо за внимание!</a:t>
            </a:r>
            <a:endParaRPr lang="ru-RU" sz="69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2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981844" y="0"/>
            <a:ext cx="11206981" cy="6858000"/>
          </a:xfrm>
        </p:spPr>
        <p:txBody>
          <a:bodyPr rtlCol="0"/>
          <a:lstStyle/>
          <a:p>
            <a:pPr marL="0" indent="0">
              <a:buNone/>
            </a:pPr>
            <a:r>
              <a:rPr lang="ru-RU" sz="2400" b="1" i="1" dirty="0" smtClean="0">
                <a:solidFill>
                  <a:schemeClr val="accent1"/>
                </a:solidFill>
              </a:rPr>
              <a:t>Актуальность: </a:t>
            </a:r>
            <a:r>
              <a:rPr lang="ru-RU" sz="2400" i="1" dirty="0" smtClean="0"/>
              <a:t>Автомобильные гиганты совместно </a:t>
            </a:r>
            <a:r>
              <a:rPr lang="ru-RU" sz="2400" i="1" dirty="0"/>
              <a:t>с ИТ и телеком разработчиками </a:t>
            </a:r>
            <a:r>
              <a:rPr lang="ru-RU" sz="2400" i="1" dirty="0" smtClean="0"/>
              <a:t>разрабатывают идею создания транспортных </a:t>
            </a:r>
            <a:r>
              <a:rPr lang="ru-RU" sz="2400" i="1" dirty="0"/>
              <a:t>средств с </a:t>
            </a:r>
            <a:r>
              <a:rPr lang="ru-RU" sz="2400" i="1" dirty="0" smtClean="0"/>
              <a:t>полностью автономным вождением. В </a:t>
            </a:r>
            <a:r>
              <a:rPr lang="ru-RU" sz="2400" i="1" dirty="0"/>
              <a:t>будущем беспилотный транспорт станет массовым </a:t>
            </a:r>
            <a:r>
              <a:rPr lang="ru-RU" sz="2400" i="1" dirty="0" smtClean="0"/>
              <a:t>явлением.</a:t>
            </a:r>
            <a:br>
              <a:rPr lang="ru-RU" sz="2400" i="1" dirty="0" smtClean="0"/>
            </a:br>
            <a:endParaRPr lang="ru-RU" sz="2400" i="1" dirty="0" smtClean="0"/>
          </a:p>
          <a:p>
            <a:pPr marL="0" indent="0">
              <a:buNone/>
            </a:pPr>
            <a:r>
              <a:rPr lang="ru-RU" sz="2400" b="1" i="1" dirty="0" smtClean="0">
                <a:solidFill>
                  <a:schemeClr val="accent1"/>
                </a:solidFill>
              </a:rPr>
              <a:t>Цель</a:t>
            </a:r>
            <a:r>
              <a:rPr lang="ru-RU" sz="2400" i="1" dirty="0" smtClean="0">
                <a:solidFill>
                  <a:schemeClr val="accent1"/>
                </a:solidFill>
              </a:rPr>
              <a:t>:  </a:t>
            </a:r>
            <a:r>
              <a:rPr lang="ru-RU" sz="2400" i="1" dirty="0" smtClean="0"/>
              <a:t>исследование автоматизации управления электромобилем.</a:t>
            </a:r>
          </a:p>
          <a:p>
            <a:pPr marL="0" indent="0">
              <a:buNone/>
            </a:pPr>
            <a:r>
              <a:rPr lang="ru-RU" sz="2400" b="1" dirty="0" smtClean="0">
                <a:solidFill>
                  <a:schemeClr val="accent1"/>
                </a:solidFill>
              </a:rPr>
              <a:t>Объект исследования </a:t>
            </a:r>
            <a:r>
              <a:rPr lang="ru-RU" sz="2400" i="1" dirty="0" smtClean="0"/>
              <a:t>– программирование микрокомпьютера </a:t>
            </a:r>
            <a:r>
              <a:rPr lang="en-US" sz="2400" i="1" dirty="0" smtClean="0"/>
              <a:t>Raspberry Pi</a:t>
            </a:r>
            <a:r>
              <a:rPr lang="ru-RU" sz="2400" i="1" dirty="0" smtClean="0"/>
              <a:t> 4  на языке программирования </a:t>
            </a:r>
            <a:r>
              <a:rPr lang="en-US" sz="2400" i="1" dirty="0" smtClean="0"/>
              <a:t>Python</a:t>
            </a:r>
            <a:r>
              <a:rPr lang="ru-RU" sz="2400" i="1" dirty="0" smtClean="0"/>
              <a:t>.</a:t>
            </a:r>
          </a:p>
          <a:p>
            <a:pPr marL="0" indent="0">
              <a:buNone/>
            </a:pPr>
            <a:r>
              <a:rPr lang="ru-RU" sz="2400" b="1" dirty="0" smtClean="0">
                <a:solidFill>
                  <a:schemeClr val="accent1"/>
                </a:solidFill>
              </a:rPr>
              <a:t>Предмет исследования </a:t>
            </a:r>
            <a:r>
              <a:rPr lang="ru-RU" sz="2400" i="1" dirty="0" smtClean="0"/>
              <a:t>– </a:t>
            </a:r>
            <a:r>
              <a:rPr lang="ru-RU" sz="2400" i="1" dirty="0" err="1" smtClean="0"/>
              <a:t>свёрточные</a:t>
            </a:r>
            <a:r>
              <a:rPr lang="ru-RU" sz="2400" i="1" dirty="0" smtClean="0"/>
              <a:t> нейронные сети, микрокомпьютер </a:t>
            </a:r>
            <a:r>
              <a:rPr lang="en-US" sz="2400" i="1" dirty="0" smtClean="0"/>
              <a:t>Raspberry Pi</a:t>
            </a:r>
            <a:r>
              <a:rPr lang="ru-RU" sz="2400" i="1" dirty="0" smtClean="0"/>
              <a:t> 4</a:t>
            </a:r>
          </a:p>
          <a:p>
            <a:pPr marL="0" indent="0">
              <a:buNone/>
            </a:pPr>
            <a:r>
              <a:rPr lang="ru-RU" sz="2400" b="1" i="1" dirty="0" smtClean="0">
                <a:solidFill>
                  <a:schemeClr val="accent1"/>
                </a:solidFill>
              </a:rPr>
              <a:t>Задачи исследования: </a:t>
            </a:r>
          </a:p>
          <a:p>
            <a:r>
              <a:rPr lang="be-BY" sz="2400" i="1" dirty="0" smtClean="0"/>
              <a:t>Применить </a:t>
            </a:r>
            <a:r>
              <a:rPr lang="ru-RU" sz="2400" i="1" dirty="0" smtClean="0"/>
              <a:t>язык </a:t>
            </a:r>
            <a:r>
              <a:rPr lang="en-US" sz="2400" i="1" dirty="0" smtClean="0"/>
              <a:t>Python</a:t>
            </a:r>
            <a:r>
              <a:rPr lang="ru-RU" sz="2400" i="1" dirty="0" smtClean="0"/>
              <a:t>, как </a:t>
            </a:r>
            <a:r>
              <a:rPr lang="be-BY" sz="2400" i="1" dirty="0" smtClean="0"/>
              <a:t>инструмент </a:t>
            </a:r>
            <a:r>
              <a:rPr lang="ru-RU" sz="2400" i="1" dirty="0" smtClean="0"/>
              <a:t>для написания искусственного интеллекта;</a:t>
            </a:r>
          </a:p>
          <a:p>
            <a:r>
              <a:rPr lang="be-BY" sz="2400" i="1" dirty="0" smtClean="0"/>
              <a:t>Изучение </a:t>
            </a:r>
            <a:r>
              <a:rPr lang="ru-RU" sz="2400" i="1" dirty="0" smtClean="0"/>
              <a:t>библиотек от </a:t>
            </a:r>
            <a:r>
              <a:rPr lang="en-US" sz="2400" i="1" dirty="0" smtClean="0"/>
              <a:t>Google</a:t>
            </a:r>
            <a:r>
              <a:rPr lang="ru-RU" sz="2400" i="1" dirty="0" smtClean="0"/>
              <a:t>, позволяющих создавать нейронные сети</a:t>
            </a:r>
          </a:p>
          <a:p>
            <a:r>
              <a:rPr lang="be-BY" sz="2400" i="1" dirty="0" smtClean="0"/>
              <a:t>Изучить работу с микрокомпьютером </a:t>
            </a:r>
            <a:r>
              <a:rPr lang="en-US" sz="2400" i="1" dirty="0" smtClean="0"/>
              <a:t>Raspberry Pi</a:t>
            </a:r>
            <a:r>
              <a:rPr lang="ru-RU" sz="2400" i="1" dirty="0" smtClean="0"/>
              <a:t> 4</a:t>
            </a:r>
          </a:p>
          <a:p>
            <a:pPr>
              <a:buNone/>
            </a:pPr>
            <a:endParaRPr lang="ru" sz="2400" i="1" dirty="0" smtClean="0"/>
          </a:p>
          <a:p>
            <a:endParaRPr lang="ru-RU" sz="2400" b="1" i="1" dirty="0" smtClean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ru-RU" sz="2400" i="1" dirty="0" smtClean="0"/>
          </a:p>
          <a:p>
            <a:pPr marL="0" indent="0">
              <a:buNone/>
            </a:pPr>
            <a:endParaRPr lang="ru-RU" sz="2400" i="1" dirty="0"/>
          </a:p>
          <a:p>
            <a:pPr marL="0" indent="0" rtl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75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8883" y="476672"/>
            <a:ext cx="10360501" cy="1296144"/>
          </a:xfrm>
        </p:spPr>
        <p:txBody>
          <a:bodyPr rtlCol="0">
            <a:normAutofit fontScale="90000"/>
          </a:bodyPr>
          <a:lstStyle/>
          <a:p>
            <a:pPr rtl="0"/>
            <a:r>
              <a:rPr lang="ru" sz="4600" b="1" dirty="0">
                <a:solidFill>
                  <a:schemeClr val="accent1"/>
                </a:solidFill>
              </a:rPr>
              <a:t>1</a:t>
            </a:r>
            <a:r>
              <a:rPr lang="ru" sz="4600" b="1" dirty="0" smtClean="0">
                <a:solidFill>
                  <a:schemeClr val="accent1"/>
                </a:solidFill>
              </a:rPr>
              <a:t> </a:t>
            </a:r>
            <a:r>
              <a:rPr lang="ru" sz="4600" b="1" dirty="0" smtClean="0">
                <a:solidFill>
                  <a:schemeClr val="accent1"/>
                </a:solidFill>
              </a:rPr>
              <a:t>этап. Монтаж механической части автомобиля  </a:t>
            </a:r>
            <a:endParaRPr lang="ru" sz="4600" b="1" dirty="0">
              <a:solidFill>
                <a:schemeClr val="accent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93752" y="2348880"/>
            <a:ext cx="11095073" cy="3545176"/>
          </a:xfrm>
        </p:spPr>
        <p:txBody>
          <a:bodyPr rtlCol="0">
            <a:normAutofit/>
          </a:bodyPr>
          <a:lstStyle/>
          <a:p>
            <a:pPr rtl="0"/>
            <a:r>
              <a:rPr lang="ru" sz="3700" i="1" dirty="0" smtClean="0"/>
              <a:t>Монтаж колесной базы </a:t>
            </a:r>
          </a:p>
          <a:p>
            <a:pPr rtl="0"/>
            <a:r>
              <a:rPr lang="ru" sz="3700" i="1" dirty="0" smtClean="0"/>
              <a:t>Изготовление системы управления-поворотов</a:t>
            </a:r>
          </a:p>
          <a:p>
            <a:pPr rtl="0"/>
            <a:r>
              <a:rPr lang="ru" sz="3700" i="1" dirty="0" smtClean="0"/>
              <a:t>Создание двух электроцепей</a:t>
            </a:r>
          </a:p>
          <a:p>
            <a:pPr rtl="0"/>
            <a:r>
              <a:rPr lang="ru" sz="3700" i="1" dirty="0" smtClean="0"/>
              <a:t>Тестирование</a:t>
            </a:r>
          </a:p>
          <a:p>
            <a:pPr rtl="0"/>
            <a:endParaRPr lang="ru" i="1" dirty="0"/>
          </a:p>
        </p:txBody>
      </p:sp>
    </p:spTree>
    <p:extLst>
      <p:ext uri="{BB962C8B-B14F-4D97-AF65-F5344CB8AC3E}">
        <p14:creationId xmlns:p14="http://schemas.microsoft.com/office/powerpoint/2010/main" val="232088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" sz="4600" b="1" dirty="0" smtClean="0">
                <a:solidFill>
                  <a:schemeClr val="accent1"/>
                </a:solidFill>
              </a:rPr>
              <a:t>Фото </a:t>
            </a:r>
            <a:r>
              <a:rPr lang="ru" sz="4600" b="1" dirty="0" smtClean="0">
                <a:solidFill>
                  <a:schemeClr val="accent1"/>
                </a:solidFill>
              </a:rPr>
              <a:t>корпуса</a:t>
            </a:r>
            <a:endParaRPr lang="ru" sz="4600" b="1" dirty="0">
              <a:solidFill>
                <a:schemeClr val="accent1"/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05780" y="1619879"/>
            <a:ext cx="5654477" cy="4240857"/>
          </a:xfrm>
          <a:prstGeom prst="rect">
            <a:avLst/>
          </a:prstGeom>
        </p:spPr>
      </p:pic>
      <p:pic>
        <p:nvPicPr>
          <p:cNvPr id="6" name="Объект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99133" y="1619879"/>
            <a:ext cx="5631876" cy="422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78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accent1"/>
                </a:solidFill>
              </a:rPr>
              <a:t>2 Этап</a:t>
            </a:r>
            <a:r>
              <a:rPr lang="ru-RU" b="1" dirty="0" smtClean="0">
                <a:solidFill>
                  <a:schemeClr val="accent1"/>
                </a:solidFill>
              </a:rPr>
              <a:t>.  Анализ необходимых комплектующих и инструментов</a:t>
            </a:r>
            <a:endParaRPr lang="ru-RU" b="1" dirty="0">
              <a:solidFill>
                <a:schemeClr val="accent1"/>
              </a:solidFill>
            </a:endParaRPr>
          </a:p>
        </p:txBody>
      </p:sp>
      <p:sp>
        <p:nvSpPr>
          <p:cNvPr id="6" name="Содержимое 5"/>
          <p:cNvSpPr>
            <a:spLocks noGrp="1"/>
          </p:cNvSpPr>
          <p:nvPr>
            <p:ph idx="1"/>
          </p:nvPr>
        </p:nvSpPr>
        <p:spPr>
          <a:xfrm>
            <a:off x="1022315" y="1500174"/>
            <a:ext cx="6500857" cy="5072098"/>
          </a:xfrm>
        </p:spPr>
        <p:txBody>
          <a:bodyPr>
            <a:normAutofit fontScale="62500" lnSpcReduction="20000"/>
          </a:bodyPr>
          <a:lstStyle/>
          <a:p>
            <a:r>
              <a:rPr lang="en-US" i="1" dirty="0" smtClean="0"/>
              <a:t>Raspberry Pi </a:t>
            </a:r>
            <a:r>
              <a:rPr lang="ru-RU" i="1" dirty="0" smtClean="0"/>
              <a:t>4</a:t>
            </a:r>
            <a:endParaRPr lang="ru" i="1" dirty="0" smtClean="0"/>
          </a:p>
          <a:p>
            <a:r>
              <a:rPr lang="ru" i="1" dirty="0" smtClean="0"/>
              <a:t>Мотор-редуктор (2 шт.)</a:t>
            </a:r>
          </a:p>
          <a:p>
            <a:r>
              <a:rPr lang="ru" i="1" dirty="0" smtClean="0"/>
              <a:t>Аккумуляторы литий-полимерные (3300 </a:t>
            </a:r>
            <a:r>
              <a:rPr lang="en-US" i="1" dirty="0" err="1" smtClean="0"/>
              <a:t>mAh</a:t>
            </a:r>
            <a:r>
              <a:rPr lang="ru-RU" i="1" dirty="0" smtClean="0"/>
              <a:t> и 2500 </a:t>
            </a:r>
            <a:r>
              <a:rPr lang="en-US" i="1" dirty="0" err="1" smtClean="0"/>
              <a:t>mAh</a:t>
            </a:r>
            <a:r>
              <a:rPr lang="ru" i="1" dirty="0" smtClean="0"/>
              <a:t>)</a:t>
            </a:r>
          </a:p>
          <a:p>
            <a:r>
              <a:rPr lang="ru-RU" i="1" dirty="0" smtClean="0"/>
              <a:t>Аккумуляторы  </a:t>
            </a:r>
            <a:r>
              <a:rPr lang="ru-RU" i="1" dirty="0" err="1" smtClean="0"/>
              <a:t>литий-ионные</a:t>
            </a:r>
            <a:r>
              <a:rPr lang="ru-RU" i="1" dirty="0" smtClean="0"/>
              <a:t> 18650 (1500 </a:t>
            </a:r>
            <a:r>
              <a:rPr lang="en-US" i="1" dirty="0" err="1" smtClean="0"/>
              <a:t>mAh</a:t>
            </a:r>
            <a:r>
              <a:rPr lang="ru-RU" i="1" dirty="0" smtClean="0"/>
              <a:t> , 2 шт.)</a:t>
            </a:r>
            <a:endParaRPr lang="en-US" i="1" dirty="0" smtClean="0"/>
          </a:p>
          <a:p>
            <a:r>
              <a:rPr lang="ru" i="1" dirty="0" smtClean="0"/>
              <a:t>Драйвер двигателей двухканальный </a:t>
            </a:r>
            <a:r>
              <a:rPr lang="en-US" i="1" dirty="0" smtClean="0"/>
              <a:t>L298N</a:t>
            </a:r>
          </a:p>
          <a:p>
            <a:r>
              <a:rPr lang="ru" i="1" dirty="0" smtClean="0"/>
              <a:t>Камера 5 </a:t>
            </a:r>
            <a:r>
              <a:rPr lang="en-US" i="1" dirty="0" smtClean="0"/>
              <a:t>mp</a:t>
            </a:r>
            <a:r>
              <a:rPr lang="ru-RU" i="1" dirty="0" err="1" smtClean="0"/>
              <a:t>х</a:t>
            </a:r>
            <a:endParaRPr lang="ru-RU" i="1" dirty="0" smtClean="0"/>
          </a:p>
          <a:p>
            <a:r>
              <a:rPr lang="ru-RU" i="1" dirty="0" smtClean="0"/>
              <a:t>Преобразователь </a:t>
            </a:r>
            <a:r>
              <a:rPr lang="en-US" i="1" dirty="0" smtClean="0"/>
              <a:t>DC-DC UP MT3608</a:t>
            </a:r>
            <a:endParaRPr lang="ru-RU" i="1" dirty="0" smtClean="0"/>
          </a:p>
          <a:p>
            <a:r>
              <a:rPr lang="ru-RU" dirty="0" smtClean="0"/>
              <a:t>Преобразователь </a:t>
            </a:r>
            <a:r>
              <a:rPr lang="en-US" dirty="0" smtClean="0"/>
              <a:t>DC-DC DOWN YS-06</a:t>
            </a:r>
            <a:endParaRPr lang="ru-RU" i="1" dirty="0" smtClean="0"/>
          </a:p>
          <a:p>
            <a:r>
              <a:rPr lang="ru-RU" i="1" dirty="0" smtClean="0"/>
              <a:t>Модуль зарядки литиевых аккумуляторов (2 шт.)</a:t>
            </a:r>
            <a:endParaRPr lang="ru" i="1" dirty="0" smtClean="0"/>
          </a:p>
          <a:p>
            <a:r>
              <a:rPr lang="ru-RU" dirty="0" smtClean="0"/>
              <a:t>Сервопривод </a:t>
            </a:r>
          </a:p>
          <a:p>
            <a:r>
              <a:rPr lang="ru-RU" dirty="0" smtClean="0"/>
              <a:t>Плата расширения </a:t>
            </a:r>
          </a:p>
          <a:p>
            <a:r>
              <a:rPr lang="ru-RU" dirty="0" smtClean="0"/>
              <a:t>Цифровой вольтметр </a:t>
            </a:r>
            <a:r>
              <a:rPr lang="en-US" dirty="0" smtClean="0"/>
              <a:t>DC</a:t>
            </a:r>
            <a:endParaRPr lang="ru-RU" dirty="0" smtClean="0"/>
          </a:p>
          <a:p>
            <a:r>
              <a:rPr lang="ru-RU" dirty="0" smtClean="0"/>
              <a:t>Среда программирования </a:t>
            </a:r>
            <a:r>
              <a:rPr lang="en-US" dirty="0" err="1" smtClean="0"/>
              <a:t>PyCharm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392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909836" y="1772816"/>
            <a:ext cx="4896544" cy="446246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380" y="1772817"/>
            <a:ext cx="6130317" cy="446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6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 smtClean="0">
                <a:solidFill>
                  <a:schemeClr val="accent1"/>
                </a:solidFill>
              </a:rPr>
              <a:t>3 этап. Написание кода</a:t>
            </a:r>
            <a:endParaRPr lang="ru-RU" sz="5400" dirty="0">
              <a:solidFill>
                <a:schemeClr val="accent1"/>
              </a:solidFill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18883" y="1389030"/>
            <a:ext cx="4464496" cy="5126770"/>
          </a:xfrm>
          <a:prstGeom prst="rect">
            <a:avLst/>
          </a:prstGeom>
        </p:spPr>
      </p:pic>
      <p:pic>
        <p:nvPicPr>
          <p:cNvPr id="6" name="Объект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66420" y="1495820"/>
            <a:ext cx="3912512" cy="501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08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 smtClean="0">
                <a:solidFill>
                  <a:schemeClr val="accent1"/>
                </a:solidFill>
              </a:rPr>
              <a:t>Установка библиотек</a:t>
            </a:r>
            <a:endParaRPr lang="ru-RU" sz="5400" dirty="0">
              <a:solidFill>
                <a:schemeClr val="accent1"/>
              </a:solidFill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61764" y="1700808"/>
            <a:ext cx="5747817" cy="4322088"/>
          </a:xfrm>
          <a:prstGeom prst="rect">
            <a:avLst/>
          </a:prstGeom>
        </p:spPr>
      </p:pic>
      <p:pic>
        <p:nvPicPr>
          <p:cNvPr id="6" name="Объект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10436" y="1696769"/>
            <a:ext cx="5743792" cy="432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577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8883" y="1"/>
            <a:ext cx="10360501" cy="1498600"/>
          </a:xfrm>
        </p:spPr>
        <p:txBody>
          <a:bodyPr>
            <a:normAutofit fontScale="90000"/>
          </a:bodyPr>
          <a:lstStyle/>
          <a:p>
            <a:r>
              <a:rPr lang="ru-RU" sz="5400" b="1" dirty="0" smtClean="0">
                <a:solidFill>
                  <a:schemeClr val="accent1"/>
                </a:solidFill>
              </a:rPr>
              <a:t>4. Тестирование. Устранение возникших неполадок.</a:t>
            </a:r>
            <a:endParaRPr lang="ru-RU" sz="5400" b="1" dirty="0">
              <a:solidFill>
                <a:schemeClr val="accent1"/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879439" y="1706880"/>
            <a:ext cx="5929353" cy="4465320"/>
          </a:xfrm>
        </p:spPr>
        <p:txBody>
          <a:bodyPr>
            <a:normAutofit fontScale="92500" lnSpcReduction="20000"/>
          </a:bodyPr>
          <a:lstStyle/>
          <a:p>
            <a:r>
              <a:rPr lang="ru-RU" dirty="0" smtClean="0"/>
              <a:t>Выход из строя </a:t>
            </a:r>
            <a:r>
              <a:rPr lang="en-US" dirty="0" smtClean="0"/>
              <a:t>Raspberry Pi 3 B+</a:t>
            </a:r>
            <a:r>
              <a:rPr lang="ru-RU" dirty="0" smtClean="0"/>
              <a:t/>
            </a:r>
            <a:br>
              <a:rPr lang="ru-RU" dirty="0" smtClean="0"/>
            </a:br>
            <a:endParaRPr lang="en-US" dirty="0" smtClean="0"/>
          </a:p>
          <a:p>
            <a:pPr>
              <a:buNone/>
            </a:pPr>
            <a:r>
              <a:rPr lang="ru-RU" sz="3200" b="1" dirty="0" smtClean="0">
                <a:solidFill>
                  <a:schemeClr val="accent1"/>
                </a:solidFill>
              </a:rPr>
              <a:t>Возможные причины инцидента</a:t>
            </a:r>
            <a:r>
              <a:rPr lang="en-US" sz="3200" b="1" dirty="0" smtClean="0">
                <a:solidFill>
                  <a:schemeClr val="accent1"/>
                </a:solidFill>
              </a:rPr>
              <a:t>:</a:t>
            </a:r>
            <a:endParaRPr lang="ru-RU" sz="3200" b="1" dirty="0" smtClean="0">
              <a:solidFill>
                <a:schemeClr val="accent1"/>
              </a:solidFill>
            </a:endParaRPr>
          </a:p>
          <a:p>
            <a:r>
              <a:rPr lang="ru-RU" dirty="0" smtClean="0"/>
              <a:t>Брак платы расширения</a:t>
            </a:r>
            <a:br>
              <a:rPr lang="ru-RU" dirty="0" smtClean="0"/>
            </a:br>
            <a:endParaRPr lang="ru-RU" dirty="0" smtClean="0"/>
          </a:p>
          <a:p>
            <a:r>
              <a:rPr lang="ru-RU" dirty="0" smtClean="0"/>
              <a:t>Непроизвольное повышение напряжения с </a:t>
            </a:r>
            <a:r>
              <a:rPr lang="en-US" dirty="0" smtClean="0"/>
              <a:t>DC</a:t>
            </a:r>
            <a:r>
              <a:rPr lang="ru-RU" dirty="0" smtClean="0"/>
              <a:t>-</a:t>
            </a:r>
            <a:r>
              <a:rPr lang="en-US" dirty="0" smtClean="0"/>
              <a:t>DC </a:t>
            </a:r>
            <a:r>
              <a:rPr lang="ru-RU" dirty="0" smtClean="0"/>
              <a:t>преобразователя</a:t>
            </a:r>
          </a:p>
          <a:p>
            <a:r>
              <a:rPr lang="ru-RU" dirty="0" smtClean="0"/>
              <a:t>Статическое электричество</a:t>
            </a:r>
            <a:endParaRPr lang="en-US" dirty="0" smtClean="0"/>
          </a:p>
          <a:p>
            <a:r>
              <a:rPr lang="ru-RU" dirty="0" err="1" smtClean="0"/>
              <a:t>Перенагрузка</a:t>
            </a:r>
            <a:r>
              <a:rPr lang="ru-RU" dirty="0" smtClean="0"/>
              <a:t> </a:t>
            </a:r>
            <a:r>
              <a:rPr lang="en-US" dirty="0" smtClean="0"/>
              <a:t>DC</a:t>
            </a:r>
            <a:r>
              <a:rPr lang="ru-RU" dirty="0" smtClean="0"/>
              <a:t>-</a:t>
            </a:r>
            <a:r>
              <a:rPr lang="en-US" dirty="0" smtClean="0"/>
              <a:t>DC </a:t>
            </a:r>
            <a:r>
              <a:rPr lang="ru-RU" dirty="0" smtClean="0"/>
              <a:t>преобразователя</a:t>
            </a:r>
            <a:endParaRPr lang="en-US" dirty="0" smtClean="0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 flipH="1">
            <a:off x="7165982" y="2143116"/>
            <a:ext cx="5022842" cy="4286280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ru-RU" sz="3200" b="1" dirty="0" smtClean="0"/>
              <a:t/>
            </a:r>
            <a:br>
              <a:rPr lang="ru-RU" sz="3200" b="1" dirty="0" smtClean="0"/>
            </a:br>
            <a:r>
              <a:rPr lang="ru-RU" sz="3200" b="1" dirty="0" smtClean="0">
                <a:solidFill>
                  <a:schemeClr val="accent1"/>
                </a:solidFill>
              </a:rPr>
              <a:t>Предпринятые меры</a:t>
            </a:r>
            <a:r>
              <a:rPr lang="en-US" sz="3200" b="1" dirty="0" smtClean="0">
                <a:solidFill>
                  <a:schemeClr val="accent1"/>
                </a:solidFill>
              </a:rPr>
              <a:t>:</a:t>
            </a:r>
            <a:endParaRPr lang="ru-RU" sz="3200" b="1" dirty="0" smtClean="0">
              <a:solidFill>
                <a:schemeClr val="accent1"/>
              </a:solidFill>
            </a:endParaRPr>
          </a:p>
          <a:p>
            <a:r>
              <a:rPr lang="ru-RU" dirty="0" smtClean="0"/>
              <a:t>Диагностика платы расширения</a:t>
            </a:r>
          </a:p>
          <a:p>
            <a:r>
              <a:rPr lang="ru-RU" dirty="0" smtClean="0"/>
              <a:t>Установка цифрового вольтметра для контроля за напряжением</a:t>
            </a:r>
          </a:p>
          <a:p>
            <a:r>
              <a:rPr lang="ru-RU" dirty="0" smtClean="0"/>
              <a:t>Заземление микрокомпьютера</a:t>
            </a:r>
          </a:p>
          <a:p>
            <a:r>
              <a:rPr lang="ru-RU" dirty="0" smtClean="0"/>
              <a:t>Замена всей системы питания </a:t>
            </a:r>
          </a:p>
          <a:p>
            <a:r>
              <a:rPr lang="ru-RU" dirty="0" smtClean="0"/>
              <a:t>Замена микрокомпьютера на новый</a:t>
            </a:r>
          </a:p>
          <a:p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27792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хнический стиль 16 х 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48_TF02787990_TF02787990" id="{F8D9DA57-5005-4B4A-9EBB-6B6F0065B24A}" vid="{9FC5A353-BEB4-4811-B54D-34ADFAF3E06D}"/>
    </a:ext>
  </a:extLst>
</a:theme>
</file>

<file path=ppt/theme/theme2.xml><?xml version="1.0" encoding="utf-8"?>
<a:theme xmlns:a="http://schemas.openxmlformats.org/drawingml/2006/main" name="Тема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C67BEE-D13F-4BD2-98A5-34D8A0977F68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с тройной линией (широкоэкранный формат)</Template>
  <TotalTime>1756</TotalTime>
  <Words>190</Words>
  <Application>Microsoft Office PowerPoint</Application>
  <PresentationFormat>Произвольный</PresentationFormat>
  <Paragraphs>65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Calibri</vt:lpstr>
      <vt:lpstr>Технический стиль 16 х 9</vt:lpstr>
      <vt:lpstr>Муниципальное автономное общеобразовательное учреждение «Гимназия №115»  ГО г.Уфа Республики Башкортостан   Научно-исследовательская работа «Электромобиль с интеллектуальной системой автопилота на основе свёрточных нейронных сетей»</vt:lpstr>
      <vt:lpstr>Презентация PowerPoint</vt:lpstr>
      <vt:lpstr>1 этап. Монтаж механической части автомобиля  </vt:lpstr>
      <vt:lpstr>Фото корпуса</vt:lpstr>
      <vt:lpstr>2 Этап.  Анализ необходимых комплектующих и инструментов</vt:lpstr>
      <vt:lpstr>Презентация PowerPoint</vt:lpstr>
      <vt:lpstr>3 этап. Написание кода</vt:lpstr>
      <vt:lpstr>Установка библиотек</vt:lpstr>
      <vt:lpstr>4. Тестирование. Устранение возникших неполадок.</vt:lpstr>
      <vt:lpstr>Заключение и планы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Автомобиль с интеллектуальной системой автопилота на основе сверточных нейронных сетей</dc:title>
  <dc:creator>User</dc:creator>
  <cp:lastModifiedBy>User</cp:lastModifiedBy>
  <cp:revision>53</cp:revision>
  <dcterms:created xsi:type="dcterms:W3CDTF">2019-11-09T12:41:20Z</dcterms:created>
  <dcterms:modified xsi:type="dcterms:W3CDTF">2020-01-24T04:33:32Z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